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4" r:id="rId3"/>
    <p:sldId id="271" r:id="rId4"/>
    <p:sldId id="265" r:id="rId5"/>
    <p:sldId id="273" r:id="rId6"/>
    <p:sldId id="274" r:id="rId7"/>
    <p:sldId id="275" r:id="rId8"/>
    <p:sldId id="276" r:id="rId9"/>
    <p:sldId id="279" r:id="rId10"/>
    <p:sldId id="295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3" r:id="rId21"/>
    <p:sldId id="289" r:id="rId22"/>
    <p:sldId id="290" r:id="rId23"/>
    <p:sldId id="291" r:id="rId24"/>
    <p:sldId id="29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6BA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7" autoAdjust="0"/>
    <p:restoredTop sz="92181" autoAdjust="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E73EB-1BE7-44FE-9C76-2584CA17E7D0}" type="datetimeFigureOut">
              <a:rPr lang="en-US" smtClean="0"/>
              <a:t>17/04/2020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27AEE-F2A5-4BB3-AE92-D57D2A508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6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656D7C0B-B36B-4BDB-8058-70F713CC6CE3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558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6B47A1E1-0A1E-4DDC-BF62-E036F0C9398B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1555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65F77FF-4A17-4A1A-B831-5660CD6D5DEF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7939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DF8150E-77AE-41D9-84C8-A81913893FDE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4725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7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6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9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1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7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9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1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6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pPr/>
              <a:t>17/04/2020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213" y="1008473"/>
            <a:ext cx="10199077" cy="573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4856088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384300"/>
            <a:ext cx="985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 </a:t>
            </a:r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- Nghe viết đúng chính tả trích đoạn bài thơ Hà Nội. </a:t>
            </a:r>
          </a:p>
          <a:p>
            <a:r>
              <a:rPr lang="en-US" sz="3600" b="1" smtClean="0">
                <a:latin typeface="Times New Roman" pitchFamily="18" charset="0"/>
                <a:cs typeface="Times New Roman" pitchFamily="18" charset="0"/>
              </a:rPr>
              <a:t>- Biết tìm đúng danh từ riêng là tên người , tên địa lí Việt Nam.  </a:t>
            </a:r>
            <a:endParaRPr lang="en-US" sz="36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76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14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78076" y="1452476"/>
            <a:ext cx="46786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78076" y="1960088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878076" y="2473560"/>
            <a:ext cx="47067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864007" y="2987032"/>
            <a:ext cx="4819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878076" y="3918068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6234372" y="1649428"/>
            <a:ext cx="0" cy="419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878076" y="4431320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864008" y="4930724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892144" y="5430348"/>
            <a:ext cx="411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879152" y="1452476"/>
            <a:ext cx="51628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879152" y="1946240"/>
            <a:ext cx="4965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6907288" y="2459712"/>
            <a:ext cx="51487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6921356" y="2958896"/>
            <a:ext cx="4969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bay,…</a:t>
            </a: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8834564" y="3664624"/>
            <a:ext cx="3263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TRẦN ĐĂNG KHOA</a:t>
            </a:r>
          </a:p>
        </p:txBody>
      </p:sp>
      <p:pic>
        <p:nvPicPr>
          <p:cNvPr id="45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85"/>
            <a:ext cx="1562365" cy="1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14302" y="-224896"/>
            <a:ext cx="1252802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1683" y="5459961"/>
            <a:ext cx="1416168" cy="1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39198" y="5314725"/>
            <a:ext cx="1252802" cy="15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580717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714" y="1738539"/>
            <a:ext cx="10515600" cy="117883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Bạn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85"/>
            <a:ext cx="1562365" cy="1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14302" y="-224896"/>
            <a:ext cx="1252802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1683" y="5459961"/>
            <a:ext cx="1416168" cy="1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39198" y="5314725"/>
            <a:ext cx="1252802" cy="15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51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4775201" y="6172200"/>
            <a:ext cx="211147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smtClean="0">
                <a:latin typeface="Times New Roman" pitchFamily="18" charset="0"/>
                <a:cs typeface="Times New Roman" pitchFamily="18" charset="0"/>
              </a:rPr>
              <a:t>Gươm</a:t>
            </a:r>
            <a:endParaRPr lang="en-US" sz="35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Kết quả hình ảnh cho hình ảnh hồ gươ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-228596"/>
            <a:ext cx="12191999" cy="640079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3345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3" y="-1323"/>
            <a:ext cx="1219200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9642480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352800" y="6096000"/>
            <a:ext cx="431720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500">
                <a:latin typeface="Times New Roman" pitchFamily="18" charset="0"/>
                <a:cs typeface="Times New Roman" pitchFamily="18" charset="0"/>
              </a:rPr>
              <a:t>Quảng trường Ba Đình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5041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4260851" y="6211889"/>
            <a:ext cx="275428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500">
                <a:latin typeface="Times New Roman" pitchFamily="18" charset="0"/>
                <a:cs typeface="Times New Roman" pitchFamily="18" charset="0"/>
              </a:rPr>
              <a:t>Chùa Một Cột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08465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2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807885" y="6211889"/>
            <a:ext cx="3430683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500">
                <a:latin typeface="Times New Roman" pitchFamily="18" charset="0"/>
                <a:cs typeface="Times New Roman" pitchFamily="18" charset="0"/>
              </a:rPr>
              <a:t>Cổng Phủ Tây Hồ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9871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78076" y="1846380"/>
            <a:ext cx="46786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78076" y="2353992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78076" y="2867464"/>
            <a:ext cx="47067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64007" y="3380936"/>
            <a:ext cx="4819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78076" y="4311972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6234372" y="2085536"/>
            <a:ext cx="0" cy="419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878076" y="4825224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864008" y="5324628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892144" y="5824252"/>
            <a:ext cx="411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6879152" y="1846380"/>
            <a:ext cx="51628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879152" y="2340144"/>
            <a:ext cx="4965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907288" y="2853616"/>
            <a:ext cx="51487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6921356" y="3352800"/>
            <a:ext cx="51768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bay,…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8834564" y="4058528"/>
            <a:ext cx="3263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TRẦN ĐĂNG KHOA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 flipH="1" flipV="1">
            <a:off x="4023660" y="1172610"/>
            <a:ext cx="4687" cy="2358079"/>
          </a:xfrm>
          <a:prstGeom prst="line">
            <a:avLst/>
          </a:prstGeom>
          <a:ln w="28575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18449" y="5838092"/>
            <a:ext cx="1631853" cy="1588"/>
          </a:xfrm>
          <a:prstGeom prst="line">
            <a:avLst/>
          </a:prstGeom>
          <a:ln w="28575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114671" y="3390314"/>
            <a:ext cx="1505243" cy="1588"/>
          </a:xfrm>
          <a:prstGeom prst="line">
            <a:avLst/>
          </a:prstGeom>
          <a:ln w="28575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85"/>
            <a:ext cx="1562365" cy="1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14302" y="-224896"/>
            <a:ext cx="1252802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1683" y="5459961"/>
            <a:ext cx="1416168" cy="1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39198" y="5314725"/>
            <a:ext cx="1252802" cy="15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0464" y="746786"/>
            <a:ext cx="584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75459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5538" y="1259506"/>
            <a:ext cx="2939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62484" y="1846380"/>
            <a:ext cx="46786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962484" y="2353992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962484" y="2867464"/>
            <a:ext cx="47067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948415" y="3380936"/>
            <a:ext cx="4819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962484" y="4311972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Gươm</a:t>
            </a:r>
            <a:r>
              <a:rPr lang="en-US" sz="3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6318780" y="2043332"/>
            <a:ext cx="0" cy="419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962484" y="4825224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948416" y="5324628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976552" y="5824252"/>
            <a:ext cx="411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63560" y="1846380"/>
            <a:ext cx="51628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963560" y="2340144"/>
            <a:ext cx="4965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6991696" y="2853616"/>
            <a:ext cx="51487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7005764" y="3352800"/>
            <a:ext cx="49236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bay,…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8918972" y="4058528"/>
            <a:ext cx="3263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TRẦN ĐĂNG KHOA</a:t>
            </a:r>
          </a:p>
        </p:txBody>
      </p:sp>
      <p:pic>
        <p:nvPicPr>
          <p:cNvPr id="27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85"/>
            <a:ext cx="1562365" cy="1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14302" y="-224896"/>
            <a:ext cx="1252802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1683" y="5459961"/>
            <a:ext cx="1416168" cy="1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39198" y="5314725"/>
            <a:ext cx="1252802" cy="15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31170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1" grpId="0"/>
      <p:bldP spid="12" grpId="0"/>
      <p:bldP spid="13" grpId="0"/>
      <p:bldP spid="14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92375"/>
          </a:xfrm>
        </p:spPr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tiêu :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-    Nghe viết đúng chính tả một đoạn của truyện  Trí dũng song toàn.</a:t>
            </a:r>
            <a:br>
              <a:rPr lang="en-US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-   Làm đúng các bài tập chính tả phân biệt tiếng có m đầu r,  d, gi có thanh hỏi hoặc thanh ngã. 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083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75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54000" y="341104"/>
            <a:ext cx="11785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Times New Roman" pitchFamily="18" charset="0"/>
              </a:rPr>
              <a:t>2. </a:t>
            </a:r>
            <a:r>
              <a:rPr lang="en-US" sz="2400" u="sng" dirty="0" err="1">
                <a:latin typeface="Times New Roman" pitchFamily="18" charset="0"/>
              </a:rPr>
              <a:t>Đọc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</a:rPr>
              <a:t>đoạn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</a:rPr>
              <a:t>văn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</a:rPr>
              <a:t>và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</a:rPr>
              <a:t>thực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</a:rPr>
              <a:t>hiện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</a:rPr>
              <a:t>yêu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</a:rPr>
              <a:t>cầu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</a:rPr>
              <a:t>dưới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</a:rPr>
              <a:t>đây</a:t>
            </a:r>
            <a:r>
              <a:rPr lang="en-US" sz="2400" u="sng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: </a:t>
            </a: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     </a:t>
            </a:r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</a:rPr>
              <a:t>Vậy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việc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đã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quyết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định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rồi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Nhụ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sau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cả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nhà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sẽ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Đã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làng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Bạch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Đằng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Giang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do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những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chài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lập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ra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Mõm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Cá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Sấu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Hòn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đảo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đang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bồng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bềnh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đâu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đó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mãi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phía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chân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itchFamily="18" charset="0"/>
              </a:rPr>
              <a:t>trời</a:t>
            </a:r>
            <a:r>
              <a:rPr lang="en-US" sz="2400" dirty="0">
                <a:solidFill>
                  <a:srgbClr val="0000CC"/>
                </a:solidFill>
                <a:latin typeface="Times New Roman" pitchFamily="18" charset="0"/>
              </a:rPr>
              <a:t>…</a:t>
            </a:r>
          </a:p>
          <a:p>
            <a:pPr eaLnBrk="1" hangingPunct="1"/>
            <a:endParaRPr lang="en-US" sz="2400" dirty="0">
              <a:latin typeface="Times New Roman" pitchFamily="18" charset="0"/>
            </a:endParaRPr>
          </a:p>
          <a:p>
            <a:pPr eaLnBrk="1" hangingPunct="1"/>
            <a:r>
              <a:rPr lang="en-US" sz="2400" dirty="0">
                <a:latin typeface="Times New Roman" pitchFamily="18" charset="0"/>
              </a:rPr>
              <a:t>    </a:t>
            </a:r>
            <a:r>
              <a:rPr lang="en-US" sz="2400" i="1" dirty="0">
                <a:latin typeface="Times New Roman" pitchFamily="18" charset="0"/>
              </a:rPr>
              <a:t>a) </a:t>
            </a:r>
            <a:r>
              <a:rPr lang="en-US" sz="2400" i="1" dirty="0" err="1">
                <a:latin typeface="Times New Roman" pitchFamily="18" charset="0"/>
              </a:rPr>
              <a:t>Tìm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danh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từ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riêng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tên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người</a:t>
            </a:r>
            <a:r>
              <a:rPr lang="en-US" sz="2400" i="1" dirty="0">
                <a:latin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</a:rPr>
              <a:t>tên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địa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lí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trong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đoạn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văn</a:t>
            </a:r>
            <a:r>
              <a:rPr lang="en-US" sz="2400" i="1" dirty="0"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2400" i="1" dirty="0">
                <a:latin typeface="Times New Roman" pitchFamily="18" charset="0"/>
              </a:rPr>
              <a:t>    b) </a:t>
            </a:r>
            <a:r>
              <a:rPr lang="en-US" sz="2400" i="1" dirty="0" err="1">
                <a:latin typeface="Times New Roman" pitchFamily="18" charset="0"/>
              </a:rPr>
              <a:t>Nhắc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lại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quy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tắc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viết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hoa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tên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người</a:t>
            </a:r>
            <a:r>
              <a:rPr lang="en-US" sz="2400" i="1" dirty="0">
                <a:latin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</a:rPr>
              <a:t>tên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địa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lí</a:t>
            </a:r>
            <a:r>
              <a:rPr lang="en-US" sz="2400" i="1" dirty="0">
                <a:latin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</a:rPr>
              <a:t>Việt</a:t>
            </a:r>
            <a:r>
              <a:rPr lang="en-US" sz="2400" i="1" dirty="0">
                <a:latin typeface="Times New Roman" pitchFamily="18" charset="0"/>
              </a:rPr>
              <a:t> Nam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954840" y="1449860"/>
            <a:ext cx="6316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652000" y="1468002"/>
            <a:ext cx="2235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470400" y="1861476"/>
            <a:ext cx="1451429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9896" y="3455263"/>
            <a:ext cx="5061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 TỪ RIÊNG LÀ TÊN NGƯỜI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6749008" y="3932384"/>
            <a:ext cx="312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778308" y="4401304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Mõm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H="1">
            <a:off x="5528603" y="3453872"/>
            <a:ext cx="2369" cy="157675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385902" y="3481082"/>
            <a:ext cx="70727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 TỪ RIÊNG LÀ TÊN ĐỊA LÍ VIỆT NAM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828800" y="3988436"/>
            <a:ext cx="99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Nhụ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09600" y="5413002"/>
            <a:ext cx="11074400" cy="107721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dirty="0">
                <a:latin typeface="Times New Roman" pitchFamily="18" charset="0"/>
              </a:rPr>
              <a:t>*Quy tắc viết hoa : Khi viết  tên người, tên địa lí Việt Nam cần viết hoa chữ cái đầu của mỗi tiếng tạo thành tên riêng đó.</a:t>
            </a:r>
          </a:p>
        </p:txBody>
      </p:sp>
    </p:spTree>
    <p:extLst>
      <p:ext uri="{BB962C8B-B14F-4D97-AF65-F5344CB8AC3E}">
        <p14:creationId xmlns:p14="http://schemas.microsoft.com/office/powerpoint/2010/main" val="306432288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8" grpId="0"/>
      <p:bldP spid="19" grpId="0" animBg="1"/>
      <p:bldP spid="20" grpId="0"/>
      <p:bldP spid="2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614594" y="1330274"/>
            <a:ext cx="259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TẬP: </a:t>
            </a:r>
          </a:p>
          <a:p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603704" y="1829361"/>
            <a:ext cx="9052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628356" y="2336397"/>
            <a:ext cx="9105305" cy="343170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Tx/>
              <a:buAutoNum type="alphaLcParenR"/>
            </a:pP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</a:pP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đèo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342900" indent="-342900">
              <a:spcBef>
                <a:spcPts val="600"/>
              </a:spcBef>
              <a:buFontTx/>
              <a:buChar char="-"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18" y="0"/>
            <a:ext cx="1562365" cy="1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14302" y="-224896"/>
            <a:ext cx="1252802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1683" y="5459961"/>
            <a:ext cx="1416168" cy="1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39198" y="5314725"/>
            <a:ext cx="1252802" cy="15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810038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1420847" y="1489356"/>
            <a:ext cx="103256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318" y="2291568"/>
            <a:ext cx="9945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85"/>
            <a:ext cx="1562365" cy="1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14302" y="-224896"/>
            <a:ext cx="1252802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1683" y="5459961"/>
            <a:ext cx="1416168" cy="1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39198" y="5314725"/>
            <a:ext cx="1252802" cy="15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37218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269" y="1593669"/>
            <a:ext cx="10502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85"/>
            <a:ext cx="1562365" cy="1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14302" y="-224896"/>
            <a:ext cx="1252802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1683" y="5459961"/>
            <a:ext cx="1416168" cy="1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39198" y="5314725"/>
            <a:ext cx="1252802" cy="15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702905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532654" y="1481979"/>
            <a:ext cx="34841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  <a:ea typeface="Times New Roman" panose="02020603050405020304" pitchFamily="18" charset="0"/>
              </a:rPr>
              <a:t>Kieåm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  <a:ea typeface="Times New Roman" panose="02020603050405020304" pitchFamily="18" charset="0"/>
              </a:rPr>
              <a:t>tra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  <a:ea typeface="Times New Roman" panose="02020603050405020304" pitchFamily="18" charset="0"/>
              </a:rPr>
              <a:t>baøi</a:t>
            </a:r>
            <a:r>
              <a:rPr lang="en-US" sz="3200" dirty="0" smtClean="0">
                <a:solidFill>
                  <a:srgbClr val="FF0000"/>
                </a:solidFill>
                <a:latin typeface="VNI-Times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VNI-Times" pitchFamily="2" charset="0"/>
                <a:ea typeface="Times New Roman" panose="02020603050405020304" pitchFamily="18" charset="0"/>
              </a:rPr>
              <a:t>cuõ</a:t>
            </a:r>
            <a:endParaRPr lang="en-US" sz="3200" dirty="0" smtClean="0">
              <a:solidFill>
                <a:srgbClr val="FF0000"/>
              </a:solidFill>
              <a:latin typeface="VNI-Times" pitchFamily="2" charset="0"/>
              <a:ea typeface="Times New Roman" panose="02020603050405020304" pitchFamily="18" charset="0"/>
            </a:endParaRPr>
          </a:p>
          <a:p>
            <a:pPr algn="just">
              <a:tabLst>
                <a:tab pos="5486400" algn="l"/>
              </a:tabLst>
            </a:pP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 vào  nháp</a:t>
            </a:r>
            <a:r>
              <a:rPr lang="en-US" sz="3200" smtClean="0">
                <a:solidFill>
                  <a:srgbClr val="FF0000"/>
                </a:solidFill>
                <a:latin typeface="VNI-Times" pitchFamily="2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7364" y="1990195"/>
            <a:ext cx="2406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 smtClean="0">
                <a:solidFill>
                  <a:srgbClr val="FF0000"/>
                </a:solidFill>
                <a:latin typeface="HP001 4 hàng 2 ô ly" pitchFamily="34" charset="0"/>
                <a:cs typeface="Times New Roman" pitchFamily="18" charset="0"/>
              </a:rPr>
              <a:t>Kêu</a:t>
            </a:r>
            <a:r>
              <a:rPr lang="en-US" sz="3200" i="1" dirty="0" smtClean="0">
                <a:solidFill>
                  <a:srgbClr val="FF0000"/>
                </a:solidFill>
                <a:latin typeface="HP001 4 hàng 2 ô ly" pitchFamily="34" charset="0"/>
                <a:cs typeface="Times New Roman" pitchFamily="18" charset="0"/>
              </a:rPr>
              <a:t> ran</a:t>
            </a:r>
            <a:endParaRPr lang="en-US" sz="3200" i="1" dirty="0">
              <a:solidFill>
                <a:srgbClr val="FF0000"/>
              </a:solidFill>
              <a:latin typeface="HP001 4 hàng 2 ô ly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9859" y="1990106"/>
            <a:ext cx="2438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 smtClean="0">
                <a:solidFill>
                  <a:srgbClr val="FF0000"/>
                </a:solidFill>
                <a:latin typeface="HP001 4 hàng 2 ô ly" pitchFamily="34" charset="0"/>
                <a:cs typeface="Times New Roman" pitchFamily="18" charset="0"/>
              </a:rPr>
              <a:t>Xén</a:t>
            </a:r>
            <a:r>
              <a:rPr lang="en-US" sz="3200" i="1" dirty="0" smtClean="0">
                <a:solidFill>
                  <a:srgbClr val="FF0000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HP001 4 hàng 2 ô ly" pitchFamily="34" charset="0"/>
                <a:cs typeface="Times New Roman" pitchFamily="18" charset="0"/>
              </a:rPr>
              <a:t>tóc</a:t>
            </a:r>
            <a:endParaRPr lang="en-US" sz="3200" i="1" dirty="0">
              <a:solidFill>
                <a:srgbClr val="FF0000"/>
              </a:solidFill>
              <a:latin typeface="HP001 4 hàng 2 ô ly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2336" y="2038887"/>
            <a:ext cx="2012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err="1" smtClean="0">
                <a:solidFill>
                  <a:srgbClr val="FF0000"/>
                </a:solidFill>
                <a:latin typeface="HP001 4 hàng 2 ô ly" pitchFamily="34" charset="0"/>
                <a:cs typeface="Times New Roman" pitchFamily="18" charset="0"/>
              </a:rPr>
              <a:t>Khản</a:t>
            </a:r>
            <a:r>
              <a:rPr lang="en-US" sz="3200" i="1" dirty="0" smtClean="0">
                <a:solidFill>
                  <a:srgbClr val="FF0000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HP001 4 hàng 2 ô ly" pitchFamily="34" charset="0"/>
                <a:cs typeface="Times New Roman" pitchFamily="18" charset="0"/>
              </a:rPr>
              <a:t>đặc</a:t>
            </a:r>
            <a:endParaRPr lang="en-US" sz="3200" i="1" dirty="0">
              <a:solidFill>
                <a:srgbClr val="FF0000"/>
              </a:solidFill>
              <a:latin typeface="HP001 4 hàng 2 ô ly" pitchFamily="34" charset="0"/>
              <a:cs typeface="Times New Roman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 smtClean="0">
              <a:latin typeface="HP001 4 hàng 2 ô ly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smtClean="0">
                <a:latin typeface="HP001 4 hàng 2 ô ly" pitchFamily="34" charset="0"/>
              </a:rPr>
              <a:t>Chính </a:t>
            </a:r>
            <a:r>
              <a:rPr lang="en-US" altLang="en-US" sz="2800" dirty="0" err="1" smtClean="0">
                <a:latin typeface="HP001 4 hàng 2 ô ly" pitchFamily="34" charset="0"/>
              </a:rPr>
              <a:t>tả</a:t>
            </a:r>
            <a:endParaRPr lang="en-US" altLang="en-US" sz="2800" dirty="0">
              <a:latin typeface="HP001 4 hàng 2 ô ly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7595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0" grpId="1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 smtClean="0">
              <a:latin typeface="HP001 4 hàng 2 ô ly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smtClean="0">
                <a:latin typeface="HP001 4 hàng 2 ô ly" pitchFamily="34" charset="0"/>
              </a:rPr>
              <a:t>Chính </a:t>
            </a:r>
            <a:r>
              <a:rPr lang="en-US" altLang="en-US" sz="2800" dirty="0" err="1" smtClean="0">
                <a:latin typeface="HP001 4 hàng 2 ô ly" pitchFamily="34" charset="0"/>
              </a:rPr>
              <a:t>tả</a:t>
            </a:r>
            <a:endParaRPr lang="en-US" altLang="en-US" sz="2800" dirty="0">
              <a:latin typeface="HP001 4 hàng 2 ô ly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9065" y="1007182"/>
            <a:ext cx="5229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Trí</a:t>
            </a:r>
            <a:r>
              <a:rPr lang="en-US" sz="4000" b="1" i="1" dirty="0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dũng</a:t>
            </a:r>
            <a:r>
              <a:rPr lang="en-US" sz="4000" b="1" i="1" dirty="0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 song </a:t>
            </a:r>
            <a:r>
              <a:rPr lang="en-US" sz="4000" b="1" i="1" dirty="0" err="1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toàn</a:t>
            </a:r>
            <a:endParaRPr lang="en-US" sz="4000" b="1" i="1" dirty="0">
              <a:solidFill>
                <a:srgbClr val="FF0000"/>
              </a:solidFill>
              <a:latin typeface="HP001 4 hàng 2 ô ly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1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213217" y="1746814"/>
            <a:ext cx="99036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Thấy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sứ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thần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Việt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Nam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dám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lấy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việc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quân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đội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cả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ba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triều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đại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Nam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Hán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Tống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và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Nguyên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đều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thảm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bại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trên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sông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Bạch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Đằng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để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đối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lại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vua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Minh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giận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quá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sai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người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ám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hại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ông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.</a:t>
            </a:r>
          </a:p>
          <a:p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   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Thi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hài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Giang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Văn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Minh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được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đưa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về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nước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.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Vua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Lê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Thần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Tông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đến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tận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linh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cữu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ông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khóc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rằng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:</a:t>
            </a:r>
          </a:p>
          <a:p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    -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Sứ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thần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không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làm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nhục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mệnh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vua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xứng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đáng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là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anh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hùng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thiên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cổ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.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Điếu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văn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vua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Lê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còn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có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câu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: “Ai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cũng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sống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sống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như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ông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thật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đáng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sống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. Ai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cũng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chết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chết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như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ông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chết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như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HP001 4 hàng 2 ô ly" pitchFamily="34" charset="0"/>
                <a:cs typeface="Times New Roman" pitchFamily="18" charset="0"/>
              </a:rPr>
              <a:t>sống</a:t>
            </a:r>
            <a:r>
              <a:rPr lang="en-US" sz="2800" i="1" dirty="0" smtClean="0">
                <a:latin typeface="HP001 4 hàng 2 ô ly" pitchFamily="34" charset="0"/>
                <a:cs typeface="Times New Roman" pitchFamily="18" charset="0"/>
              </a:rPr>
              <a:t>.”</a:t>
            </a:r>
            <a:endParaRPr lang="en-US" sz="2800" i="1" dirty="0">
              <a:latin typeface="HP001 4 hàng 2 ô ly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394170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161810" y="1444568"/>
            <a:ext cx="9585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vi-VN" sz="2800" dirty="0" smtClean="0">
                <a:latin typeface="HP001 4 hàng 2 ô ly" pitchFamily="34" charset="0"/>
                <a:ea typeface="Times New Roman" panose="02020603050405020304" pitchFamily="18" charset="0"/>
              </a:rPr>
              <a:t>Đọc thầm bài chính tả và soát lỗi:</a:t>
            </a:r>
            <a:endParaRPr lang="en-US" sz="2800" dirty="0">
              <a:latin typeface="HP001 4 hàng 2 ô ly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 smtClean="0">
              <a:latin typeface="HP001 4 hàng 2 ô ly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smtClean="0">
                <a:latin typeface="HP001 4 hàng 2 ô ly" pitchFamily="34" charset="0"/>
              </a:rPr>
              <a:t>Chính </a:t>
            </a:r>
            <a:r>
              <a:rPr lang="en-US" altLang="en-US" sz="2800" dirty="0" err="1" smtClean="0">
                <a:latin typeface="HP001 4 hàng 2 ô ly" pitchFamily="34" charset="0"/>
              </a:rPr>
              <a:t>tả</a:t>
            </a:r>
            <a:endParaRPr lang="en-US" altLang="en-US" sz="2800" dirty="0">
              <a:latin typeface="HP001 4 hàng 2 ô ly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9065" y="1007182"/>
            <a:ext cx="522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Trí</a:t>
            </a:r>
            <a:r>
              <a:rPr lang="en-US" sz="2800" b="1" i="1" dirty="0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dũng</a:t>
            </a:r>
            <a:r>
              <a:rPr lang="en-US" sz="2800" b="1" i="1" dirty="0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 song </a:t>
            </a:r>
            <a:r>
              <a:rPr lang="en-US" sz="2800" b="1" i="1" dirty="0" err="1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toàn</a:t>
            </a:r>
            <a:endParaRPr lang="en-US" sz="2800" b="1" i="1" dirty="0">
              <a:solidFill>
                <a:srgbClr val="FF0000"/>
              </a:solidFill>
              <a:latin typeface="HP001 4 hàng 2 ô ly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1686" y="1955415"/>
            <a:ext cx="99036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306BA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Thấy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sứ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thần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Việt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Nam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dám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lấy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việc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quân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đội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cả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ba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triều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đại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Nam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Hán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Tống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Nguyên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đều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thảm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bại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trên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sông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Bạch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Đằng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để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đối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lại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vua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Minh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giận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quá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sai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ám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hại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ông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.</a:t>
            </a:r>
          </a:p>
          <a:p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   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Thi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hài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Giang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Minh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đưa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về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nước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Vua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Lê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Thần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Tông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tận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linh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cữu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ông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khóc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rằng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:</a:t>
            </a:r>
          </a:p>
          <a:p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    -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Sứ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thần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không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nhục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mệnh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vua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xứng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đáng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anh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hùng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thiên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cổ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Điếu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vua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Lê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còn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có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câu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: “Ai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cũng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sống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sống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như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ông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thật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đáng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sống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. Ai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cũng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chết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chết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như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ông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chết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như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sống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.”</a:t>
            </a:r>
            <a:endParaRPr lang="en-US" sz="2800" b="1" i="1" dirty="0">
              <a:solidFill>
                <a:srgbClr val="1306BA"/>
              </a:solidFill>
              <a:latin typeface="HP001 4 hàng 2 ô ly" pitchFamily="34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405575" y="4107766"/>
            <a:ext cx="1181687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280160" y="4965895"/>
            <a:ext cx="1055077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89514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511905" y="1936321"/>
            <a:ext cx="8495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en-US" sz="4000" dirty="0" smtClean="0">
                <a:latin typeface="HP001 4 hàng 2 ô ly" pitchFamily="34" charset="0"/>
                <a:ea typeface="Times New Roman" panose="02020603050405020304" pitchFamily="18" charset="0"/>
              </a:rPr>
              <a:t>-</a:t>
            </a:r>
            <a:r>
              <a:rPr lang="vi-VN" sz="4000" dirty="0" smtClean="0">
                <a:latin typeface="HP001 4 hàng 2 ô ly" pitchFamily="34" charset="0"/>
                <a:ea typeface="Times New Roman" panose="02020603050405020304" pitchFamily="18" charset="0"/>
              </a:rPr>
              <a:t> Viết các từ khó </a:t>
            </a:r>
            <a:r>
              <a:rPr lang="vi-VN" sz="4000" smtClean="0">
                <a:latin typeface="HP001 4 hàng 2 ô ly" pitchFamily="34" charset="0"/>
                <a:ea typeface="Times New Roman" panose="02020603050405020304" pitchFamily="18" charset="0"/>
              </a:rPr>
              <a:t>vào </a:t>
            </a:r>
            <a:r>
              <a:rPr lang="en-US" sz="4000" smtClean="0">
                <a:latin typeface="HP001 4 hàng 2 ô ly" pitchFamily="34" charset="0"/>
                <a:ea typeface="Times New Roman" panose="02020603050405020304" pitchFamily="18" charset="0"/>
              </a:rPr>
              <a:t>nháp </a:t>
            </a:r>
            <a:r>
              <a:rPr lang="vi-VN" sz="4000" smtClean="0">
                <a:latin typeface="HP001 4 hàng 2 ô ly" pitchFamily="34" charset="0"/>
                <a:ea typeface="Times New Roman" panose="02020603050405020304" pitchFamily="18" charset="0"/>
              </a:rPr>
              <a:t>:</a:t>
            </a:r>
            <a:endParaRPr lang="en-US" sz="4000" dirty="0" smtClean="0">
              <a:latin typeface="HP001 4 hàng 2 ô ly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0179" y="2743336"/>
            <a:ext cx="23587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err="1" smtClean="0">
                <a:solidFill>
                  <a:srgbClr val="0070C0"/>
                </a:solidFill>
                <a:latin typeface="HP001 4 hàng 2 ô ly" pitchFamily="34" charset="0"/>
                <a:cs typeface="Times New Roman" pitchFamily="18" charset="0"/>
              </a:rPr>
              <a:t>l</a:t>
            </a:r>
            <a:r>
              <a:rPr lang="en-US" sz="4000" b="1" dirty="0" err="1" smtClean="0">
                <a:solidFill>
                  <a:srgbClr val="0070C0"/>
                </a:solidFill>
                <a:latin typeface="HP001 4 hàng 2 ô ly" pitchFamily="34" charset="0"/>
                <a:cs typeface="Times New Roman" pitchFamily="18" charset="0"/>
              </a:rPr>
              <a:t>inh</a:t>
            </a:r>
            <a:r>
              <a:rPr lang="en-US" sz="4000" b="1" dirty="0" smtClean="0">
                <a:solidFill>
                  <a:srgbClr val="0070C0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HP001 4 hàng 2 ô ly" pitchFamily="34" charset="0"/>
                <a:cs typeface="Times New Roman" pitchFamily="18" charset="0"/>
              </a:rPr>
              <a:t>cữu</a:t>
            </a:r>
            <a:r>
              <a:rPr lang="vi-VN" sz="4000" b="1" dirty="0" smtClean="0">
                <a:solidFill>
                  <a:srgbClr val="0070C0"/>
                </a:solidFill>
                <a:latin typeface="HP001 4 hàng 2 ô ly" pitchFamily="34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0070C0"/>
              </a:solidFill>
              <a:latin typeface="HP001 4 hàng 2 ô ly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4338" y="2769587"/>
            <a:ext cx="372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err="1" smtClean="0">
                <a:solidFill>
                  <a:srgbClr val="0070C0"/>
                </a:solidFill>
                <a:latin typeface="HP001 4 hàng 2 ô ly" pitchFamily="34" charset="0"/>
                <a:cs typeface="Times New Roman" pitchFamily="18" charset="0"/>
              </a:rPr>
              <a:t>t</a:t>
            </a:r>
            <a:r>
              <a:rPr lang="en-US" sz="4000" b="1" dirty="0" err="1" smtClean="0">
                <a:solidFill>
                  <a:srgbClr val="0070C0"/>
                </a:solidFill>
                <a:latin typeface="HP001 4 hàng 2 ô ly" pitchFamily="34" charset="0"/>
                <a:cs typeface="Times New Roman" pitchFamily="18" charset="0"/>
              </a:rPr>
              <a:t>hiên</a:t>
            </a:r>
            <a:r>
              <a:rPr lang="en-US" sz="4000" b="1" dirty="0" smtClean="0">
                <a:solidFill>
                  <a:srgbClr val="0070C0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HP001 4 hàng 2 ô ly" pitchFamily="34" charset="0"/>
                <a:cs typeface="Times New Roman" pitchFamily="18" charset="0"/>
              </a:rPr>
              <a:t>cổ</a:t>
            </a:r>
            <a:endParaRPr lang="en-US" sz="4000" b="1" dirty="0">
              <a:solidFill>
                <a:srgbClr val="0070C0"/>
              </a:solidFill>
              <a:latin typeface="HP001 4 hàng 2 ô ly" pitchFamily="34" charset="0"/>
              <a:cs typeface="Times New Roman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  <a:latin typeface="Times New Roman" panose="02020603050405020304" pitchFamily="18" charset="0"/>
              </a:rPr>
              <a:t>Chính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9065" y="1007182"/>
            <a:ext cx="5229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Trí</a:t>
            </a:r>
            <a:r>
              <a:rPr lang="en-US" sz="4000" b="1" dirty="0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dũng</a:t>
            </a:r>
            <a:r>
              <a:rPr lang="en-US" sz="4000" b="1" dirty="0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 song </a:t>
            </a:r>
            <a:r>
              <a:rPr lang="en-US" sz="4000" b="1" dirty="0" err="1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toàn</a:t>
            </a:r>
            <a:endParaRPr lang="en-US" sz="4000" b="1" dirty="0">
              <a:solidFill>
                <a:srgbClr val="FF0000"/>
              </a:solidFill>
              <a:latin typeface="HP001 4 hàng 2 ô ly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73216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11" grpId="0"/>
      <p:bldP spid="11" grpId="1"/>
      <p:bldP spid="1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105538" y="1388296"/>
            <a:ext cx="2939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en-US" sz="3200" dirty="0" smtClean="0">
                <a:latin typeface="HP001 4 hàng 2 ô ly" pitchFamily="34" charset="0"/>
                <a:ea typeface="Times New Roman" panose="02020603050405020304" pitchFamily="18" charset="0"/>
              </a:rPr>
              <a:t>-  </a:t>
            </a:r>
            <a:r>
              <a:rPr lang="en-US" sz="3200" dirty="0" err="1" smtClean="0">
                <a:latin typeface="HP001 4 hàng 2 ô ly" pitchFamily="34" charset="0"/>
                <a:ea typeface="Times New Roman" panose="02020603050405020304" pitchFamily="18" charset="0"/>
              </a:rPr>
              <a:t>Nghe-Vieát</a:t>
            </a:r>
            <a:r>
              <a:rPr lang="en-US" sz="3200" dirty="0" smtClean="0">
                <a:latin typeface="HP001 4 hàng 2 ô ly" pitchFamily="34" charset="0"/>
                <a:ea typeface="Times New Roman" panose="02020603050405020304" pitchFamily="18" charset="0"/>
              </a:rPr>
              <a:t> 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99806" y="1383010"/>
            <a:ext cx="3552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en-US" sz="3200" dirty="0" smtClean="0">
                <a:latin typeface="HP001 4 hàng 2 ô ly" pitchFamily="34" charset="0"/>
                <a:ea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HP001 4 hàng 2 ô ly" pitchFamily="34" charset="0"/>
                <a:ea typeface="Times New Roman" panose="02020603050405020304" pitchFamily="18" charset="0"/>
              </a:rPr>
              <a:t>Kieåm</a:t>
            </a:r>
            <a:r>
              <a:rPr lang="en-US" sz="3200" dirty="0" smtClean="0">
                <a:latin typeface="HP001 4 hàng 2 ô ly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HP001 4 hàng 2 ô ly" pitchFamily="34" charset="0"/>
                <a:ea typeface="Times New Roman" panose="02020603050405020304" pitchFamily="18" charset="0"/>
              </a:rPr>
              <a:t>tra</a:t>
            </a:r>
            <a:r>
              <a:rPr lang="en-US" sz="3200" dirty="0" smtClean="0">
                <a:latin typeface="HP001 4 hàng 2 ô ly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HP001 4 hàng 2 ô ly" pitchFamily="34" charset="0"/>
                <a:ea typeface="Times New Roman" panose="02020603050405020304" pitchFamily="18" charset="0"/>
              </a:rPr>
              <a:t>loãi</a:t>
            </a:r>
            <a:r>
              <a:rPr lang="en-US" sz="3200" dirty="0" smtClean="0">
                <a:latin typeface="HP001 4 hàng 2 ô ly" pitchFamily="34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99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038" indent="-409575" defTabSz="1306513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538" indent="-327025" defTabSz="130651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51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463" indent="-325438" defTabSz="1306513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6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28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0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263" indent="-325438" defTabSz="13065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 smtClean="0">
              <a:latin typeface="HP001 4 hàng 2 ô ly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smtClean="0">
                <a:latin typeface="HP001 4 hàng 2 ô ly" pitchFamily="34" charset="0"/>
              </a:rPr>
              <a:t>Chính </a:t>
            </a:r>
            <a:r>
              <a:rPr lang="en-US" altLang="en-US" sz="2800" dirty="0" err="1" smtClean="0">
                <a:latin typeface="HP001 4 hàng 2 ô ly" pitchFamily="34" charset="0"/>
              </a:rPr>
              <a:t>tả</a:t>
            </a:r>
            <a:endParaRPr lang="en-US" altLang="en-US" sz="2800" dirty="0">
              <a:latin typeface="HP001 4 hàng 2 ô ly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1686" y="1955415"/>
            <a:ext cx="99036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   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Thấy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sứ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thần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Việt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Nam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dám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lấy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việc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quân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đội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cả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ba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triều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đại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Nam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Hán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Tống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và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Nguyên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đều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thảm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bại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trên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sông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Bạch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Đằng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để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đối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lại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vua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Minh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giận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quá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sai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người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ám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hại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ông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.</a:t>
            </a:r>
          </a:p>
          <a:p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   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Thi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hài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Giang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Văn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Minh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được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đưa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về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nước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.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Vua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Lê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Thần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Tông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đến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tận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linh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cữu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ông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khóc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rằng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:</a:t>
            </a:r>
          </a:p>
          <a:p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    -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Sứ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thần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không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làm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nhục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mệnh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vua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xứng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đáng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là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anh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hùng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thiên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cổ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.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Điếu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văn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vua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Lê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còn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có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câu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: “Ai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cũng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sống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sống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như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ông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thật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đáng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sống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. Ai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cũng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chết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chết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như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ông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chết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như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sống</a:t>
            </a:r>
            <a:r>
              <a:rPr lang="en-US" sz="2800" i="1" dirty="0" smtClean="0">
                <a:solidFill>
                  <a:srgbClr val="1306BA"/>
                </a:solidFill>
                <a:latin typeface="HP001 4 hàng 2 ô ly" pitchFamily="34" charset="0"/>
                <a:cs typeface="Times New Roman" pitchFamily="18" charset="0"/>
              </a:rPr>
              <a:t>.”</a:t>
            </a:r>
            <a:endParaRPr lang="en-US" sz="2800" i="1" dirty="0">
              <a:solidFill>
                <a:srgbClr val="1306BA"/>
              </a:solidFill>
              <a:latin typeface="HP001 4 hàng 2 ô ly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39065" y="1007182"/>
            <a:ext cx="522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Trí</a:t>
            </a:r>
            <a:r>
              <a:rPr lang="en-US" sz="2800" b="1" i="1" dirty="0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dũng</a:t>
            </a:r>
            <a:r>
              <a:rPr lang="en-US" sz="2800" b="1" i="1" dirty="0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 song </a:t>
            </a:r>
            <a:r>
              <a:rPr lang="en-US" sz="2800" b="1" i="1" dirty="0" err="1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toàn</a:t>
            </a:r>
            <a:endParaRPr lang="en-US" sz="2800" b="1" i="1" dirty="0">
              <a:solidFill>
                <a:srgbClr val="FF0000"/>
              </a:solidFill>
              <a:latin typeface="HP001 4 hàng 2 ô ly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7704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4" y="4289"/>
              <a:ext cx="78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" y="4361"/>
              <a:ext cx="1134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tangle 25"/>
          <p:cNvSpPr/>
          <p:nvPr/>
        </p:nvSpPr>
        <p:spPr>
          <a:xfrm>
            <a:off x="1493698" y="1397108"/>
            <a:ext cx="3552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en-US" sz="3200" dirty="0" smtClean="0">
                <a:latin typeface="HP001 4 hàng 2 ô ly" pitchFamily="34" charset="0"/>
                <a:ea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HP001 4 hàng 2 ô ly" pitchFamily="34" charset="0"/>
                <a:ea typeface="Times New Roman" panose="02020603050405020304" pitchFamily="18" charset="0"/>
              </a:rPr>
              <a:t>Luyện tập</a:t>
            </a:r>
            <a:endParaRPr lang="en-US" sz="3200" dirty="0" smtClean="0">
              <a:latin typeface="HP001 4 hàng 2 ô ly" pitchFamily="34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39065" y="1007182"/>
            <a:ext cx="5229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dũng</a:t>
            </a:r>
            <a:r>
              <a:rPr lang="en-US" sz="2800" b="1" dirty="0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 2 ô ly" pitchFamily="34" charset="0"/>
                <a:cs typeface="Times New Roman" panose="02020603050405020304" pitchFamily="18" charset="0"/>
              </a:rPr>
              <a:t>toàn</a:t>
            </a:r>
            <a:endParaRPr lang="en-US" sz="2800" b="1" dirty="0">
              <a:solidFill>
                <a:srgbClr val="FF0000"/>
              </a:solidFill>
              <a:latin typeface="HP001 4 hàng 2 ô ly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77106" y="1899136"/>
            <a:ext cx="4965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2)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:</a:t>
            </a:r>
            <a:endParaRPr lang="en-US" sz="2800" dirty="0">
              <a:latin typeface="HP001 4 hàng 2 ô ly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63035" y="2349303"/>
            <a:ext cx="10016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Chứa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tiếng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bắt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b="1" i="1" dirty="0" smtClean="0">
                <a:latin typeface="HP001 4 hàng 2 ô ly" pitchFamily="34" charset="0"/>
                <a:cs typeface="Arial" pitchFamily="34" charset="0"/>
              </a:rPr>
              <a:t>r, d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hoặc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HP001 4 hàng 2 ô ly" pitchFamily="34" charset="0"/>
                <a:cs typeface="Arial" pitchFamily="34" charset="0"/>
              </a:rPr>
              <a:t>gi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nghĩa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sau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:</a:t>
            </a:r>
            <a:endParaRPr lang="en-US" sz="2800" dirty="0">
              <a:latin typeface="HP001 4 hàng 2 ô ly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05240" y="2785399"/>
            <a:ext cx="414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Giữ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lại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sau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.</a:t>
            </a:r>
            <a:endParaRPr lang="en-US" sz="2800" dirty="0">
              <a:latin typeface="HP001 4 hàng 2 ô ly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16960" y="3219159"/>
            <a:ext cx="414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rõ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thạo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.</a:t>
            </a:r>
            <a:endParaRPr lang="en-US" sz="2800" dirty="0">
              <a:latin typeface="HP001 4 hàng 2 ô ly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14612" y="3652919"/>
            <a:ext cx="1002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Đồ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đựng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đan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bằng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tre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nứa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đáy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phẳng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cao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.</a:t>
            </a:r>
            <a:endParaRPr lang="en-US" sz="2800" dirty="0">
              <a:latin typeface="HP001 4 hàng 2 ô ly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88822" y="4105455"/>
            <a:ext cx="10440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b)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Chứa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tiếng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HP001 4 hàng 2 ô ly" pitchFamily="34" charset="0"/>
                <a:cs typeface="Arial" pitchFamily="34" charset="0"/>
              </a:rPr>
              <a:t>thanh</a:t>
            </a:r>
            <a:r>
              <a:rPr lang="en-US" sz="2800" b="1" i="1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HP001 4 hàng 2 ô ly" pitchFamily="34" charset="0"/>
                <a:cs typeface="Arial" pitchFamily="34" charset="0"/>
              </a:rPr>
              <a:t>hỏi</a:t>
            </a:r>
            <a:r>
              <a:rPr lang="en-US" sz="2800" b="1" i="1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hoặc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HP001 4 hàng 2 ô ly" pitchFamily="34" charset="0"/>
                <a:cs typeface="Arial" pitchFamily="34" charset="0"/>
              </a:rPr>
              <a:t>thanh</a:t>
            </a:r>
            <a:r>
              <a:rPr lang="en-US" sz="2800" b="1" i="1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HP001 4 hàng 2 ô ly" pitchFamily="34" charset="0"/>
                <a:cs typeface="Arial" pitchFamily="34" charset="0"/>
              </a:rPr>
              <a:t>ngã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nghĩa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sau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:</a:t>
            </a:r>
            <a:endParaRPr lang="en-US" sz="2800" dirty="0">
              <a:latin typeface="HP001 4 hàng 2 ô ly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31028" y="4569687"/>
            <a:ext cx="7190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Dám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đương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khó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khăn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nguy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hiểm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.</a:t>
            </a:r>
            <a:endParaRPr lang="en-US" sz="2800" dirty="0">
              <a:latin typeface="HP001 4 hàng 2 ô ly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542748" y="5003447"/>
            <a:ext cx="7671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Lớp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mỏng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bọc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bên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ngoài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.</a:t>
            </a:r>
            <a:endParaRPr lang="en-US" sz="2800" dirty="0">
              <a:latin typeface="HP001 4 hàng 2 ô ly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40400" y="5437207"/>
            <a:ext cx="4719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nghĩa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HP001 4 hàng 2 ô ly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HP001 4 hàng 2 ô ly" pitchFamily="34" charset="0"/>
                <a:cs typeface="Arial" pitchFamily="34" charset="0"/>
              </a:rPr>
              <a:t>giữ</a:t>
            </a:r>
            <a:r>
              <a:rPr lang="en-US" sz="2800" b="1" i="1" dirty="0" smtClean="0"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HP001 4 hàng 2 ô ly" pitchFamily="34" charset="0"/>
                <a:cs typeface="Arial" pitchFamily="34" charset="0"/>
              </a:rPr>
              <a:t>gìn</a:t>
            </a:r>
            <a:r>
              <a:rPr lang="en-US" sz="2800" dirty="0" smtClean="0">
                <a:latin typeface="HP001 4 hàng 2 ô ly" pitchFamily="34" charset="0"/>
                <a:cs typeface="Arial" pitchFamily="34" charset="0"/>
              </a:rPr>
              <a:t>.</a:t>
            </a:r>
            <a:endParaRPr lang="en-US" sz="2800" dirty="0">
              <a:latin typeface="HP001 4 hàng 2 ô ly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94025" y="2785399"/>
            <a:ext cx="211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Arial" pitchFamily="34" charset="0"/>
              </a:rPr>
              <a:t>Dành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Arial" pitchFamily="34" charset="0"/>
              </a:rPr>
              <a:t>dụm</a:t>
            </a:r>
            <a:endParaRPr lang="en-US" sz="2800" b="1" i="1" dirty="0">
              <a:solidFill>
                <a:srgbClr val="1306BA"/>
              </a:solidFill>
              <a:latin typeface="HP001 4 hàng 2 ô ly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17469" y="2783051"/>
            <a:ext cx="1856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 smtClean="0">
                <a:solidFill>
                  <a:srgbClr val="1306BA"/>
                </a:solidFill>
                <a:latin typeface="HP001 4 hàng 2 ô ly" pitchFamily="34" charset="0"/>
                <a:cs typeface="Arial" pitchFamily="34" charset="0"/>
              </a:rPr>
              <a:t>Để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Arial" pitchFamily="34" charset="0"/>
              </a:rPr>
              <a:t>dành</a:t>
            </a:r>
            <a:endParaRPr lang="en-US" sz="2800" b="1" i="1" dirty="0">
              <a:solidFill>
                <a:srgbClr val="1306BA"/>
              </a:solidFill>
              <a:latin typeface="HP001 4 hàng 2 ô ly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94725" y="3219159"/>
            <a:ext cx="109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Arial" pitchFamily="34" charset="0"/>
              </a:rPr>
              <a:t>rành</a:t>
            </a:r>
            <a:endParaRPr lang="en-US" sz="2800" b="1" i="1" dirty="0">
              <a:solidFill>
                <a:srgbClr val="1306BA"/>
              </a:solidFill>
              <a:latin typeface="HP001 4 hàng 2 ô ly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63069" y="3230879"/>
            <a:ext cx="1749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Arial" pitchFamily="34" charset="0"/>
              </a:rPr>
              <a:t>r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Arial" pitchFamily="34" charset="0"/>
              </a:rPr>
              <a:t>ành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Arial" pitchFamily="34" charset="0"/>
              </a:rPr>
              <a:t>rẽ</a:t>
            </a:r>
            <a:endParaRPr lang="en-US" sz="2800" b="1" i="1" dirty="0">
              <a:solidFill>
                <a:srgbClr val="1306BA"/>
              </a:solidFill>
              <a:latin typeface="HP001 4 hàng 2 ô ly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730244" y="3652919"/>
            <a:ext cx="22272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Arial" pitchFamily="34" charset="0"/>
              </a:rPr>
              <a:t>Cái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Arial" pitchFamily="34" charset="0"/>
              </a:rPr>
              <a:t>giành</a:t>
            </a:r>
            <a:endParaRPr lang="en-US" sz="2800" b="1" i="1" dirty="0">
              <a:solidFill>
                <a:srgbClr val="1306BA"/>
              </a:solidFill>
              <a:latin typeface="HP001 4 hàng 2 ô ly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534384" y="4553244"/>
            <a:ext cx="232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Arial" pitchFamily="34" charset="0"/>
              </a:rPr>
              <a:t>Dũng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Arial" pitchFamily="34" charset="0"/>
              </a:rPr>
              <a:t>cảm</a:t>
            </a:r>
            <a:endParaRPr lang="en-US" sz="2800" b="1" i="1" dirty="0">
              <a:solidFill>
                <a:srgbClr val="1306BA"/>
              </a:solidFill>
              <a:latin typeface="HP001 4 hàng 2 ô ly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58429" y="4991686"/>
            <a:ext cx="902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Arial" pitchFamily="34" charset="0"/>
              </a:rPr>
              <a:t>Vỏ</a:t>
            </a:r>
            <a:endParaRPr lang="en-US" sz="2800" b="1" i="1" dirty="0">
              <a:solidFill>
                <a:srgbClr val="1306BA"/>
              </a:solidFill>
              <a:latin typeface="HP001 4 hàng 2 ô ly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95056" y="5427786"/>
            <a:ext cx="136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Arial" pitchFamily="34" charset="0"/>
              </a:rPr>
              <a:t>Bảo</a:t>
            </a:r>
            <a:r>
              <a:rPr lang="en-US" sz="2800" b="1" i="1" dirty="0" smtClean="0">
                <a:solidFill>
                  <a:srgbClr val="1306BA"/>
                </a:solidFill>
                <a:latin typeface="HP001 4 hàng 2 ô ly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rgbClr val="1306BA"/>
                </a:solidFill>
                <a:latin typeface="HP001 4 hàng 2 ô ly" pitchFamily="34" charset="0"/>
                <a:cs typeface="Arial" pitchFamily="34" charset="0"/>
              </a:rPr>
              <a:t>vệ</a:t>
            </a:r>
            <a:endParaRPr lang="en-US" sz="2800" b="1" i="1" dirty="0">
              <a:solidFill>
                <a:srgbClr val="1306BA"/>
              </a:solidFill>
              <a:latin typeface="HP001 4 hàng 2 ô ly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1833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48D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48D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48D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48D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48D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648D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autoRev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2" dur="5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500" autoRev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5" dur="500" autoRev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autoRev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7" dur="500" autoRev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8" dur="5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9" dur="5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0" dur="500" autoRev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2" grpId="0"/>
      <p:bldP spid="37" grpId="0"/>
      <p:bldP spid="38" grpId="0"/>
      <p:bldP spid="38" grpId="1"/>
      <p:bldP spid="39" grpId="0"/>
      <p:bldP spid="39" grpId="1"/>
      <p:bldP spid="40" grpId="0"/>
      <p:bldP spid="40" grpId="1"/>
      <p:bldP spid="41" grpId="0"/>
      <p:bldP spid="42" grpId="0"/>
      <p:bldP spid="42" grpId="1"/>
      <p:bldP spid="43" grpId="0"/>
      <p:bldP spid="43" grpId="1"/>
      <p:bldP spid="44" grpId="0"/>
      <p:bldP spid="44" grpId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656124" y="1447800"/>
            <a:ext cx="7213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Chính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tả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609600" y="2819400"/>
            <a:ext cx="11074400" cy="589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Hà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Nội</a:t>
            </a:r>
            <a:r>
              <a:rPr lang="en-US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4" name="Picture 10" descr="cartoon1%20(1)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1447801"/>
            <a:ext cx="2133600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385"/>
            <a:ext cx="1562365" cy="1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14302" y="-224896"/>
            <a:ext cx="1252802" cy="170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1683" y="5459961"/>
            <a:ext cx="1416168" cy="125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939198" y="5314725"/>
            <a:ext cx="1252802" cy="15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4635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4E8002D1-9A2A-49AE-8EC5-E57431269C5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C63C6ABB-A8D0-49AD-B4E9-07010FBB687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92B4DA11-87CB-4013-8252-5EBCB5592D2F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29E406B8-39BD-42AE-953D-2F6E333CB27F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1096</Words>
  <Application>Microsoft Office PowerPoint</Application>
  <PresentationFormat>Widescreen</PresentationFormat>
  <Paragraphs>139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HP001 4 hàng 2 ô ly</vt:lpstr>
      <vt:lpstr>Times New Roman</vt:lpstr>
      <vt:lpstr>VNI-Times</vt:lpstr>
      <vt:lpstr>Office Theme</vt:lpstr>
      <vt:lpstr>PowerPoint Presentation</vt:lpstr>
      <vt:lpstr>  Mục tiêu : -    Nghe viết đúng chính tả một đoạn của truyện  Trí dũng song toàn. -   Làm đúng các bài tập chính tả phân biệt tiếng có m đầu r,  d, gi có thanh hỏi hoặc thanh ngã.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của đoạn thơ là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VS9 Win 8.1</cp:lastModifiedBy>
  <cp:revision>81</cp:revision>
  <dcterms:created xsi:type="dcterms:W3CDTF">2017-11-24T09:12:01Z</dcterms:created>
  <dcterms:modified xsi:type="dcterms:W3CDTF">2020-04-17T15:53:56Z</dcterms:modified>
</cp:coreProperties>
</file>